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4" r:id="rId2"/>
    <p:sldId id="270" r:id="rId3"/>
    <p:sldId id="284" r:id="rId4"/>
    <p:sldId id="280" r:id="rId5"/>
    <p:sldId id="281" r:id="rId6"/>
    <p:sldId id="282" r:id="rId7"/>
    <p:sldId id="283" r:id="rId8"/>
    <p:sldId id="285" r:id="rId9"/>
    <p:sldId id="286" r:id="rId10"/>
    <p:sldId id="300" r:id="rId11"/>
    <p:sldId id="292" r:id="rId12"/>
    <p:sldId id="294" r:id="rId13"/>
    <p:sldId id="295" r:id="rId14"/>
    <p:sldId id="296" r:id="rId15"/>
    <p:sldId id="262" r:id="rId16"/>
    <p:sldId id="298" r:id="rId17"/>
    <p:sldId id="297" r:id="rId18"/>
    <p:sldId id="29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8F0"/>
    <a:srgbClr val="003E4D"/>
    <a:srgbClr val="003E38"/>
    <a:srgbClr val="B2912F"/>
    <a:srgbClr val="4CA8E0"/>
    <a:srgbClr val="112C39"/>
    <a:srgbClr val="002730"/>
    <a:srgbClr val="122E3E"/>
    <a:srgbClr val="51B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16" autoAdjust="0"/>
  </p:normalViewPr>
  <p:slideViewPr>
    <p:cSldViewPr snapToGrid="0" snapToObjects="1">
      <p:cViewPr varScale="1">
        <p:scale>
          <a:sx n="140" d="100"/>
          <a:sy n="140" d="100"/>
        </p:scale>
        <p:origin x="-112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Neue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Neue"/>
              </a:defRPr>
            </a:lvl1pPr>
          </a:lstStyle>
          <a:p>
            <a:fld id="{0A35CD37-A10A-B44A-9D41-CB09407066E7}" type="datetimeFigureOut">
              <a:rPr lang="en-US" smtClean="0"/>
              <a:pPr/>
              <a:t>9/28/16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Neue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Neue"/>
              </a:defRPr>
            </a:lvl1pPr>
          </a:lstStyle>
          <a:p>
            <a:fld id="{D69E18FC-134F-1046-B37A-466C275880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 Neue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 Neue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 Neue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 Neue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 Neue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CCB43-CBC4-454F-AFC5-F91659C28F2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5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5006E-6079-C047-9098-1B426830F37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5006E-6079-C047-9098-1B426830F37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5006E-6079-C047-9098-1B426830F37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5006E-6079-C047-9098-1B426830F37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6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9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3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0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6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1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6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1D76-61B0-2741-B4B7-38A2CC5DDC9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34CC3-C23B-644C-BC7C-3DE78696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fld id="{E5FE1D76-61B0-2741-B4B7-38A2CC5DDC9A}" type="datetimeFigureOut">
              <a:rPr lang="en-US" smtClean="0"/>
              <a:pPr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fld id="{29E34CC3-C23B-644C-BC7C-3DE7869693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8" Type="http://schemas.microsoft.com/office/2007/relationships/hdphoto" Target="../media/hdphoto2.wdp"/><Relationship Id="rId9" Type="http://schemas.openxmlformats.org/officeDocument/2006/relationships/image" Target="../media/image9.jpg"/><Relationship Id="rId10" Type="http://schemas.openxmlformats.org/officeDocument/2006/relationships/image" Target="../media/image17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8" Type="http://schemas.microsoft.com/office/2007/relationships/hdphoto" Target="../media/hdphoto2.wdp"/><Relationship Id="rId9" Type="http://schemas.openxmlformats.org/officeDocument/2006/relationships/image" Target="../media/image9.jpg"/><Relationship Id="rId10" Type="http://schemas.openxmlformats.org/officeDocument/2006/relationships/image" Target="../media/image17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8" Type="http://schemas.microsoft.com/office/2007/relationships/hdphoto" Target="../media/hdphoto2.wdp"/><Relationship Id="rId9" Type="http://schemas.openxmlformats.org/officeDocument/2006/relationships/image" Target="../media/image9.jpg"/><Relationship Id="rId10" Type="http://schemas.openxmlformats.org/officeDocument/2006/relationships/image" Target="../media/image17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8" Type="http://schemas.microsoft.com/office/2007/relationships/hdphoto" Target="../media/hdphoto2.wdp"/><Relationship Id="rId9" Type="http://schemas.openxmlformats.org/officeDocument/2006/relationships/image" Target="../media/image9.jpg"/><Relationship Id="rId10" Type="http://schemas.openxmlformats.org/officeDocument/2006/relationships/image" Target="../media/image17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jpg"/><Relationship Id="rId8" Type="http://schemas.openxmlformats.org/officeDocument/2006/relationships/image" Target="../media/image25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jp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72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MosaicMaterials_logo_-full-colour-posti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39" y="553588"/>
            <a:ext cx="5441461" cy="3627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6922" y="3468095"/>
            <a:ext cx="5627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3E4D"/>
                </a:solidFill>
                <a:latin typeface="Karla"/>
                <a:cs typeface="Karla"/>
              </a:rPr>
              <a:t>Thomas M. McDonald, Ph.D.</a:t>
            </a:r>
          </a:p>
          <a:p>
            <a:pPr algn="ctr"/>
            <a:endParaRPr lang="en-US" sz="2800" dirty="0">
              <a:solidFill>
                <a:srgbClr val="003E4D"/>
              </a:solidFill>
              <a:latin typeface="Karla"/>
              <a:cs typeface="Karla"/>
            </a:endParaRPr>
          </a:p>
          <a:p>
            <a:pPr algn="ctr"/>
            <a:endParaRPr lang="en-US" sz="2800" dirty="0" smtClean="0">
              <a:solidFill>
                <a:srgbClr val="003E4D"/>
              </a:solidFill>
              <a:latin typeface="Karla"/>
              <a:cs typeface="Karla"/>
            </a:endParaRPr>
          </a:p>
          <a:p>
            <a:pPr algn="ctr"/>
            <a:endParaRPr lang="en-US" sz="2800" dirty="0">
              <a:solidFill>
                <a:srgbClr val="003E4D"/>
              </a:solidFill>
              <a:latin typeface="Karla"/>
              <a:cs typeface="Karla"/>
            </a:endParaRPr>
          </a:p>
          <a:p>
            <a:pPr algn="ctr"/>
            <a:endParaRPr lang="en-US" sz="2800" dirty="0" smtClean="0">
              <a:solidFill>
                <a:srgbClr val="003E4D"/>
              </a:solidFill>
              <a:latin typeface="Karla"/>
              <a:cs typeface="Karla"/>
            </a:endParaRPr>
          </a:p>
          <a:p>
            <a:pPr algn="ctr"/>
            <a:endParaRPr lang="en-US" sz="2800" dirty="0">
              <a:solidFill>
                <a:srgbClr val="003E4D"/>
              </a:solidFill>
              <a:latin typeface="Karla"/>
              <a:cs typeface="Karla"/>
            </a:endParaRPr>
          </a:p>
          <a:p>
            <a:pPr algn="ctr"/>
            <a:r>
              <a:rPr lang="en-US" sz="2400" dirty="0" err="1" smtClean="0">
                <a:solidFill>
                  <a:srgbClr val="003E4D"/>
                </a:solidFill>
                <a:latin typeface="Karla"/>
                <a:cs typeface="Karla"/>
              </a:rPr>
              <a:t>www.mosaicmaterials.com</a:t>
            </a:r>
            <a:endParaRPr lang="en-US" sz="2400" dirty="0">
              <a:solidFill>
                <a:srgbClr val="003E4D"/>
              </a:solidFill>
              <a:latin typeface="Karla"/>
              <a:cs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03036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4" y="1169119"/>
            <a:ext cx="4157905" cy="36117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4170" y="4673878"/>
            <a:ext cx="2032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3E4D"/>
                </a:solidFill>
                <a:latin typeface="Helvetica"/>
                <a:cs typeface="Helvetica"/>
              </a:rPr>
              <a:t>A</a:t>
            </a:r>
            <a:r>
              <a:rPr lang="en-US" b="1" dirty="0" smtClean="0">
                <a:solidFill>
                  <a:srgbClr val="003E4D"/>
                </a:solidFill>
                <a:latin typeface="Helvetica"/>
                <a:cs typeface="Helvetica"/>
              </a:rPr>
              <a:t>mines </a:t>
            </a:r>
            <a:endParaRPr lang="en-US" b="1" dirty="0" smtClean="0">
              <a:solidFill>
                <a:srgbClr val="003E4D"/>
              </a:solidFill>
              <a:latin typeface="Helvetica"/>
              <a:cs typeface="Helvetica"/>
            </a:endParaRPr>
          </a:p>
          <a:p>
            <a:pPr algn="ctr"/>
            <a:r>
              <a:rPr lang="en-US" b="1" dirty="0" smtClean="0">
                <a:solidFill>
                  <a:srgbClr val="003E4D"/>
                </a:solidFill>
                <a:latin typeface="Helvetica"/>
                <a:cs typeface="Helvetica"/>
              </a:rPr>
              <a:t>+ </a:t>
            </a:r>
          </a:p>
          <a:p>
            <a:pPr algn="ctr"/>
            <a:r>
              <a:rPr lang="en-US" b="1" dirty="0" smtClean="0">
                <a:solidFill>
                  <a:srgbClr val="003E4D"/>
                </a:solidFill>
                <a:latin typeface="Helvetica"/>
                <a:cs typeface="Helvetica"/>
              </a:rPr>
              <a:t>Mosaic Materials</a:t>
            </a:r>
            <a:endParaRPr lang="en-US" b="1" dirty="0" smtClean="0">
              <a:solidFill>
                <a:srgbClr val="003E4D"/>
              </a:solidFill>
              <a:latin typeface="Helvetica"/>
              <a:cs typeface="Helvetica"/>
            </a:endParaRPr>
          </a:p>
        </p:txBody>
      </p:sp>
      <p:pic>
        <p:nvPicPr>
          <p:cNvPr id="8" name="Picture 7" descr="Copy of Graph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056" y="283184"/>
            <a:ext cx="3643245" cy="2746665"/>
          </a:xfrm>
          <a:prstGeom prst="rect">
            <a:avLst/>
          </a:prstGeom>
        </p:spPr>
      </p:pic>
      <p:pic>
        <p:nvPicPr>
          <p:cNvPr id="13" name="Picture 12" descr="Graph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95" y="3027662"/>
            <a:ext cx="5338762" cy="40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8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36491" y="3860023"/>
            <a:ext cx="103042" cy="1757563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 smtClean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5217" y="2810238"/>
            <a:ext cx="0" cy="1289957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anel_de_biogas-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/>
          <a:stretch/>
        </p:blipFill>
        <p:spPr>
          <a:xfrm>
            <a:off x="4209143" y="3429000"/>
            <a:ext cx="5125154" cy="3429000"/>
          </a:xfrm>
          <a:prstGeom prst="rect">
            <a:avLst/>
          </a:prstGeom>
        </p:spPr>
      </p:pic>
      <p:pic>
        <p:nvPicPr>
          <p:cNvPr id="8" name="Picture 7" descr="tumblr_n1cijemddT1ttdyato1_128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19" y="0"/>
            <a:ext cx="5034682" cy="3429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746219" y="2810238"/>
            <a:ext cx="0" cy="12899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4" b="98791" l="0" r="100000">
                        <a14:foregroundMark x1="64249" y1="26943" x2="64249" y2="26943"/>
                        <a14:foregroundMark x1="19344" y1="50777" x2="19344" y2="50777"/>
                        <a14:foregroundMark x1="33333" y1="74611" x2="33333" y2="74611"/>
                        <a14:foregroundMark x1="65285" y1="71330" x2="65285" y2="71330"/>
                        <a14:foregroundMark x1="69257" y1="57513" x2="69257" y2="57513"/>
                        <a14:foregroundMark x1="34024" y1="19171" x2="34024" y2="19171"/>
                        <a14:foregroundMark x1="38515" y1="29361" x2="38515" y2="29361"/>
                        <a14:foregroundMark x1="30052" y1="30743" x2="30052" y2="30743"/>
                        <a14:foregroundMark x1="48877" y1="42487" x2="48877" y2="42487"/>
                        <a14:foregroundMark x1="51468" y1="25907" x2="51468" y2="25907"/>
                        <a14:foregroundMark x1="51123" y1="74611" x2="51123" y2="74611"/>
                        <a14:foregroundMark x1="76339" y1="34715" x2="76339" y2="34715"/>
                        <a14:foregroundMark x1="79447" y1="46805" x2="79447" y2="46805"/>
                        <a14:foregroundMark x1="52159" y1="79793" x2="52159" y2="79793"/>
                        <a14:foregroundMark x1="40069" y1="80311" x2="40069" y2="80311"/>
                        <a14:foregroundMark x1="41796" y1="68221" x2="41796" y2="68221"/>
                        <a14:foregroundMark x1="25389" y1="48877" x2="25389" y2="48877"/>
                        <a14:foregroundMark x1="21589" y1="36960" x2="21589" y2="36960"/>
                        <a14:foregroundMark x1="53541" y1="20207" x2="53541" y2="20207"/>
                        <a14:foregroundMark x1="54922" y1="75993" x2="54922" y2="75993"/>
                        <a14:foregroundMark x1="45423" y1="73921" x2="45423" y2="73921"/>
                        <a14:foregroundMark x1="46459" y1="79793" x2="46459" y2="79793"/>
                        <a14:foregroundMark x1="66667" y1="75302" x2="66667" y2="75302"/>
                        <a14:foregroundMark x1="73748" y1="69603" x2="73748" y2="69603"/>
                        <a14:foregroundMark x1="79102" y1="59585" x2="79102" y2="59585"/>
                        <a14:foregroundMark x1="51123" y1="61485" x2="51123" y2="61485"/>
                        <a14:foregroundMark x1="34715" y1="68912" x2="34715" y2="68912"/>
                        <a14:foregroundMark x1="43523" y1="55440" x2="43523" y2="55440"/>
                        <a14:foregroundMark x1="56304" y1="57858" x2="56304" y2="57858"/>
                        <a14:foregroundMark x1="56304" y1="61485" x2="56304" y2="61485"/>
                        <a14:foregroundMark x1="44560" y1="60276" x2="44560" y2="60276"/>
                        <a14:foregroundMark x1="35406" y1="62522" x2="35406" y2="62522"/>
                        <a14:foregroundMark x1="62349" y1="42142" x2="62349" y2="42142"/>
                        <a14:foregroundMark x1="56822" y1="42142" x2="56822" y2="42142"/>
                        <a14:foregroundMark x1="39033" y1="43178" x2="39033" y2="43178"/>
                        <a14:foregroundMark x1="45423" y1="21934" x2="45423" y2="21934"/>
                        <a14:foregroundMark x1="63903" y1="23316" x2="63903" y2="23316"/>
                        <a14:foregroundMark x1="72021" y1="29361" x2="72021" y2="29361"/>
                        <a14:foregroundMark x1="79793" y1="41105" x2="79793" y2="41105"/>
                        <a14:foregroundMark x1="68048" y1="49741" x2="68048" y2="49741"/>
                        <a14:foregroundMark x1="62003" y1="50777" x2="62003" y2="50777"/>
                        <a14:foregroundMark x1="62003" y1="81002" x2="62003" y2="81002"/>
                        <a14:foregroundMark x1="56822" y1="79793" x2="56822" y2="79793"/>
                        <a14:foregroundMark x1="48877" y1="18307" x2="48877" y2="18307"/>
                        <a14:foregroundMark x1="48877" y1="21934" x2="48877" y2="21934"/>
                        <a14:foregroundMark x1="57513" y1="27979" x2="57513" y2="27979"/>
                        <a14:foregroundMark x1="60967" y1="29706" x2="60967" y2="29706"/>
                        <a14:foregroundMark x1="32470" y1="24007" x2="32470" y2="24007"/>
                        <a14:foregroundMark x1="35060" y1="29016" x2="35060" y2="29016"/>
                        <a14:foregroundMark x1="36097" y1="48532" x2="36097" y2="48532"/>
                        <a14:foregroundMark x1="68048" y1="37651" x2="68048" y2="37651"/>
                        <a14:foregroundMark x1="60276" y1="55786" x2="60276" y2="55786"/>
                        <a14:foregroundMark x1="47496" y1="55440" x2="47496" y2="55440"/>
                        <a14:foregroundMark x1="53195" y1="69948" x2="53195" y2="69948"/>
                        <a14:foregroundMark x1="62867" y1="69257" x2="62867" y2="69257"/>
                        <a14:foregroundMark x1="59585" y1="63212" x2="59585" y2="63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2996" y="63500"/>
            <a:ext cx="1369829" cy="1369829"/>
          </a:xfrm>
          <a:prstGeom prst="rect">
            <a:avLst/>
          </a:prstGeom>
        </p:spPr>
      </p:pic>
      <p:pic>
        <p:nvPicPr>
          <p:cNvPr id="20" name="Picture 19" descr="Logo_SM.jp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9" b="90574" l="2049" r="979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85"/>
          <a:stretch/>
        </p:blipFill>
        <p:spPr>
          <a:xfrm>
            <a:off x="4622996" y="5514252"/>
            <a:ext cx="1369829" cy="1259082"/>
          </a:xfrm>
          <a:prstGeom prst="rect">
            <a:avLst/>
          </a:prstGeom>
        </p:spPr>
      </p:pic>
      <p:pic>
        <p:nvPicPr>
          <p:cNvPr id="19" name="Picture 18" descr="18640315483_1a2a4fc7ff_b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"/>
          <a:stretch/>
        </p:blipFill>
        <p:spPr>
          <a:xfrm>
            <a:off x="-20636" y="-1"/>
            <a:ext cx="4575201" cy="3637285"/>
          </a:xfrm>
          <a:prstGeom prst="rect">
            <a:avLst/>
          </a:prstGeom>
        </p:spPr>
      </p:pic>
      <p:pic>
        <p:nvPicPr>
          <p:cNvPr id="18" name="Picture 17" descr="natural-gas.jpg"/>
          <p:cNvPicPr>
            <a:picLocks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Strokes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5499" r="9270" b="29330"/>
          <a:stretch/>
        </p:blipFill>
        <p:spPr>
          <a:xfrm>
            <a:off x="-17435" y="3429000"/>
            <a:ext cx="4572000" cy="3429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54565" y="-2"/>
            <a:ext cx="4658336" cy="34290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7132" y="3429000"/>
            <a:ext cx="4797165" cy="34290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-17435" y="3429000"/>
            <a:ext cx="4572000" cy="34290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4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36491" y="3860023"/>
            <a:ext cx="103042" cy="1757563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 smtClean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5217" y="2810238"/>
            <a:ext cx="0" cy="1289957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anel_de_biogas-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/>
          <a:stretch/>
        </p:blipFill>
        <p:spPr>
          <a:xfrm>
            <a:off x="4209143" y="3429000"/>
            <a:ext cx="5125154" cy="3429000"/>
          </a:xfrm>
          <a:prstGeom prst="rect">
            <a:avLst/>
          </a:prstGeom>
        </p:spPr>
      </p:pic>
      <p:pic>
        <p:nvPicPr>
          <p:cNvPr id="8" name="Picture 7" descr="tumblr_n1cijemddT1ttdyato1_128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19" y="0"/>
            <a:ext cx="5034682" cy="3429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746219" y="2810238"/>
            <a:ext cx="0" cy="12899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4" b="98791" l="0" r="100000">
                        <a14:foregroundMark x1="64249" y1="26943" x2="64249" y2="26943"/>
                        <a14:foregroundMark x1="19344" y1="50777" x2="19344" y2="50777"/>
                        <a14:foregroundMark x1="33333" y1="74611" x2="33333" y2="74611"/>
                        <a14:foregroundMark x1="65285" y1="71330" x2="65285" y2="71330"/>
                        <a14:foregroundMark x1="69257" y1="57513" x2="69257" y2="57513"/>
                        <a14:foregroundMark x1="34024" y1="19171" x2="34024" y2="19171"/>
                        <a14:foregroundMark x1="38515" y1="29361" x2="38515" y2="29361"/>
                        <a14:foregroundMark x1="30052" y1="30743" x2="30052" y2="30743"/>
                        <a14:foregroundMark x1="48877" y1="42487" x2="48877" y2="42487"/>
                        <a14:foregroundMark x1="51468" y1="25907" x2="51468" y2="25907"/>
                        <a14:foregroundMark x1="51123" y1="74611" x2="51123" y2="74611"/>
                        <a14:foregroundMark x1="76339" y1="34715" x2="76339" y2="34715"/>
                        <a14:foregroundMark x1="79447" y1="46805" x2="79447" y2="46805"/>
                        <a14:foregroundMark x1="52159" y1="79793" x2="52159" y2="79793"/>
                        <a14:foregroundMark x1="40069" y1="80311" x2="40069" y2="80311"/>
                        <a14:foregroundMark x1="41796" y1="68221" x2="41796" y2="68221"/>
                        <a14:foregroundMark x1="25389" y1="48877" x2="25389" y2="48877"/>
                        <a14:foregroundMark x1="21589" y1="36960" x2="21589" y2="36960"/>
                        <a14:foregroundMark x1="53541" y1="20207" x2="53541" y2="20207"/>
                        <a14:foregroundMark x1="54922" y1="75993" x2="54922" y2="75993"/>
                        <a14:foregroundMark x1="45423" y1="73921" x2="45423" y2="73921"/>
                        <a14:foregroundMark x1="46459" y1="79793" x2="46459" y2="79793"/>
                        <a14:foregroundMark x1="66667" y1="75302" x2="66667" y2="75302"/>
                        <a14:foregroundMark x1="73748" y1="69603" x2="73748" y2="69603"/>
                        <a14:foregroundMark x1="79102" y1="59585" x2="79102" y2="59585"/>
                        <a14:foregroundMark x1="51123" y1="61485" x2="51123" y2="61485"/>
                        <a14:foregroundMark x1="34715" y1="68912" x2="34715" y2="68912"/>
                        <a14:foregroundMark x1="43523" y1="55440" x2="43523" y2="55440"/>
                        <a14:foregroundMark x1="56304" y1="57858" x2="56304" y2="57858"/>
                        <a14:foregroundMark x1="56304" y1="61485" x2="56304" y2="61485"/>
                        <a14:foregroundMark x1="44560" y1="60276" x2="44560" y2="60276"/>
                        <a14:foregroundMark x1="35406" y1="62522" x2="35406" y2="62522"/>
                        <a14:foregroundMark x1="62349" y1="42142" x2="62349" y2="42142"/>
                        <a14:foregroundMark x1="56822" y1="42142" x2="56822" y2="42142"/>
                        <a14:foregroundMark x1="39033" y1="43178" x2="39033" y2="43178"/>
                        <a14:foregroundMark x1="45423" y1="21934" x2="45423" y2="21934"/>
                        <a14:foregroundMark x1="63903" y1="23316" x2="63903" y2="23316"/>
                        <a14:foregroundMark x1="72021" y1="29361" x2="72021" y2="29361"/>
                        <a14:foregroundMark x1="79793" y1="41105" x2="79793" y2="41105"/>
                        <a14:foregroundMark x1="68048" y1="49741" x2="68048" y2="49741"/>
                        <a14:foregroundMark x1="62003" y1="50777" x2="62003" y2="50777"/>
                        <a14:foregroundMark x1="62003" y1="81002" x2="62003" y2="81002"/>
                        <a14:foregroundMark x1="56822" y1="79793" x2="56822" y2="79793"/>
                        <a14:foregroundMark x1="48877" y1="18307" x2="48877" y2="18307"/>
                        <a14:foregroundMark x1="48877" y1="21934" x2="48877" y2="21934"/>
                        <a14:foregroundMark x1="57513" y1="27979" x2="57513" y2="27979"/>
                        <a14:foregroundMark x1="60967" y1="29706" x2="60967" y2="29706"/>
                        <a14:foregroundMark x1="32470" y1="24007" x2="32470" y2="24007"/>
                        <a14:foregroundMark x1="35060" y1="29016" x2="35060" y2="29016"/>
                        <a14:foregroundMark x1="36097" y1="48532" x2="36097" y2="48532"/>
                        <a14:foregroundMark x1="68048" y1="37651" x2="68048" y2="37651"/>
                        <a14:foregroundMark x1="60276" y1="55786" x2="60276" y2="55786"/>
                        <a14:foregroundMark x1="47496" y1="55440" x2="47496" y2="55440"/>
                        <a14:foregroundMark x1="53195" y1="69948" x2="53195" y2="69948"/>
                        <a14:foregroundMark x1="62867" y1="69257" x2="62867" y2="69257"/>
                        <a14:foregroundMark x1="59585" y1="63212" x2="59585" y2="63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2996" y="63500"/>
            <a:ext cx="1369829" cy="1369829"/>
          </a:xfrm>
          <a:prstGeom prst="rect">
            <a:avLst/>
          </a:prstGeom>
        </p:spPr>
      </p:pic>
      <p:pic>
        <p:nvPicPr>
          <p:cNvPr id="20" name="Picture 19" descr="Logo_SM.jp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9" b="90574" l="2049" r="979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85"/>
          <a:stretch/>
        </p:blipFill>
        <p:spPr>
          <a:xfrm>
            <a:off x="4622996" y="5514252"/>
            <a:ext cx="1369829" cy="1259082"/>
          </a:xfrm>
          <a:prstGeom prst="rect">
            <a:avLst/>
          </a:prstGeom>
        </p:spPr>
      </p:pic>
      <p:pic>
        <p:nvPicPr>
          <p:cNvPr id="19" name="Picture 18" descr="18640315483_1a2a4fc7ff_b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"/>
          <a:stretch/>
        </p:blipFill>
        <p:spPr>
          <a:xfrm>
            <a:off x="-20636" y="-1"/>
            <a:ext cx="4575201" cy="3637285"/>
          </a:xfrm>
          <a:prstGeom prst="rect">
            <a:avLst/>
          </a:prstGeom>
        </p:spPr>
      </p:pic>
      <p:pic>
        <p:nvPicPr>
          <p:cNvPr id="18" name="Picture 17" descr="natural-gas.jpg"/>
          <p:cNvPicPr>
            <a:picLocks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Strokes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5499" r="9270" b="29330"/>
          <a:stretch/>
        </p:blipFill>
        <p:spPr>
          <a:xfrm>
            <a:off x="-17435" y="3429000"/>
            <a:ext cx="4572000" cy="3429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37132" y="3429000"/>
            <a:ext cx="4797165" cy="34290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17435" y="3429000"/>
            <a:ext cx="4572000" cy="34290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9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36491" y="3860023"/>
            <a:ext cx="103042" cy="1757563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 smtClean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5217" y="2810238"/>
            <a:ext cx="0" cy="1289957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anel_de_biogas-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/>
          <a:stretch/>
        </p:blipFill>
        <p:spPr>
          <a:xfrm>
            <a:off x="4209143" y="3429000"/>
            <a:ext cx="5125154" cy="3429000"/>
          </a:xfrm>
          <a:prstGeom prst="rect">
            <a:avLst/>
          </a:prstGeom>
        </p:spPr>
      </p:pic>
      <p:pic>
        <p:nvPicPr>
          <p:cNvPr id="8" name="Picture 7" descr="tumblr_n1cijemddT1ttdyato1_128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19" y="0"/>
            <a:ext cx="5034682" cy="3429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746219" y="2810238"/>
            <a:ext cx="0" cy="12899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4" b="98791" l="0" r="100000">
                        <a14:foregroundMark x1="64249" y1="26943" x2="64249" y2="26943"/>
                        <a14:foregroundMark x1="19344" y1="50777" x2="19344" y2="50777"/>
                        <a14:foregroundMark x1="33333" y1="74611" x2="33333" y2="74611"/>
                        <a14:foregroundMark x1="65285" y1="71330" x2="65285" y2="71330"/>
                        <a14:foregroundMark x1="69257" y1="57513" x2="69257" y2="57513"/>
                        <a14:foregroundMark x1="34024" y1="19171" x2="34024" y2="19171"/>
                        <a14:foregroundMark x1="38515" y1="29361" x2="38515" y2="29361"/>
                        <a14:foregroundMark x1="30052" y1="30743" x2="30052" y2="30743"/>
                        <a14:foregroundMark x1="48877" y1="42487" x2="48877" y2="42487"/>
                        <a14:foregroundMark x1="51468" y1="25907" x2="51468" y2="25907"/>
                        <a14:foregroundMark x1="51123" y1="74611" x2="51123" y2="74611"/>
                        <a14:foregroundMark x1="76339" y1="34715" x2="76339" y2="34715"/>
                        <a14:foregroundMark x1="79447" y1="46805" x2="79447" y2="46805"/>
                        <a14:foregroundMark x1="52159" y1="79793" x2="52159" y2="79793"/>
                        <a14:foregroundMark x1="40069" y1="80311" x2="40069" y2="80311"/>
                        <a14:foregroundMark x1="41796" y1="68221" x2="41796" y2="68221"/>
                        <a14:foregroundMark x1="25389" y1="48877" x2="25389" y2="48877"/>
                        <a14:foregroundMark x1="21589" y1="36960" x2="21589" y2="36960"/>
                        <a14:foregroundMark x1="53541" y1="20207" x2="53541" y2="20207"/>
                        <a14:foregroundMark x1="54922" y1="75993" x2="54922" y2="75993"/>
                        <a14:foregroundMark x1="45423" y1="73921" x2="45423" y2="73921"/>
                        <a14:foregroundMark x1="46459" y1="79793" x2="46459" y2="79793"/>
                        <a14:foregroundMark x1="66667" y1="75302" x2="66667" y2="75302"/>
                        <a14:foregroundMark x1="73748" y1="69603" x2="73748" y2="69603"/>
                        <a14:foregroundMark x1="79102" y1="59585" x2="79102" y2="59585"/>
                        <a14:foregroundMark x1="51123" y1="61485" x2="51123" y2="61485"/>
                        <a14:foregroundMark x1="34715" y1="68912" x2="34715" y2="68912"/>
                        <a14:foregroundMark x1="43523" y1="55440" x2="43523" y2="55440"/>
                        <a14:foregroundMark x1="56304" y1="57858" x2="56304" y2="57858"/>
                        <a14:foregroundMark x1="56304" y1="61485" x2="56304" y2="61485"/>
                        <a14:foregroundMark x1="44560" y1="60276" x2="44560" y2="60276"/>
                        <a14:foregroundMark x1="35406" y1="62522" x2="35406" y2="62522"/>
                        <a14:foregroundMark x1="62349" y1="42142" x2="62349" y2="42142"/>
                        <a14:foregroundMark x1="56822" y1="42142" x2="56822" y2="42142"/>
                        <a14:foregroundMark x1="39033" y1="43178" x2="39033" y2="43178"/>
                        <a14:foregroundMark x1="45423" y1="21934" x2="45423" y2="21934"/>
                        <a14:foregroundMark x1="63903" y1="23316" x2="63903" y2="23316"/>
                        <a14:foregroundMark x1="72021" y1="29361" x2="72021" y2="29361"/>
                        <a14:foregroundMark x1="79793" y1="41105" x2="79793" y2="41105"/>
                        <a14:foregroundMark x1="68048" y1="49741" x2="68048" y2="49741"/>
                        <a14:foregroundMark x1="62003" y1="50777" x2="62003" y2="50777"/>
                        <a14:foregroundMark x1="62003" y1="81002" x2="62003" y2="81002"/>
                        <a14:foregroundMark x1="56822" y1="79793" x2="56822" y2="79793"/>
                        <a14:foregroundMark x1="48877" y1="18307" x2="48877" y2="18307"/>
                        <a14:foregroundMark x1="48877" y1="21934" x2="48877" y2="21934"/>
                        <a14:foregroundMark x1="57513" y1="27979" x2="57513" y2="27979"/>
                        <a14:foregroundMark x1="60967" y1="29706" x2="60967" y2="29706"/>
                        <a14:foregroundMark x1="32470" y1="24007" x2="32470" y2="24007"/>
                        <a14:foregroundMark x1="35060" y1="29016" x2="35060" y2="29016"/>
                        <a14:foregroundMark x1="36097" y1="48532" x2="36097" y2="48532"/>
                        <a14:foregroundMark x1="68048" y1="37651" x2="68048" y2="37651"/>
                        <a14:foregroundMark x1="60276" y1="55786" x2="60276" y2="55786"/>
                        <a14:foregroundMark x1="47496" y1="55440" x2="47496" y2="55440"/>
                        <a14:foregroundMark x1="53195" y1="69948" x2="53195" y2="69948"/>
                        <a14:foregroundMark x1="62867" y1="69257" x2="62867" y2="69257"/>
                        <a14:foregroundMark x1="59585" y1="63212" x2="59585" y2="63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2996" y="63500"/>
            <a:ext cx="1369829" cy="1369829"/>
          </a:xfrm>
          <a:prstGeom prst="rect">
            <a:avLst/>
          </a:prstGeom>
        </p:spPr>
      </p:pic>
      <p:pic>
        <p:nvPicPr>
          <p:cNvPr id="20" name="Picture 19" descr="Logo_SM.jp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9" b="90574" l="2049" r="979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85"/>
          <a:stretch/>
        </p:blipFill>
        <p:spPr>
          <a:xfrm>
            <a:off x="4622996" y="5514252"/>
            <a:ext cx="1369829" cy="1259082"/>
          </a:xfrm>
          <a:prstGeom prst="rect">
            <a:avLst/>
          </a:prstGeom>
        </p:spPr>
      </p:pic>
      <p:pic>
        <p:nvPicPr>
          <p:cNvPr id="19" name="Picture 18" descr="18640315483_1a2a4fc7ff_b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"/>
          <a:stretch/>
        </p:blipFill>
        <p:spPr>
          <a:xfrm>
            <a:off x="-20636" y="-1"/>
            <a:ext cx="4575201" cy="3637285"/>
          </a:xfrm>
          <a:prstGeom prst="rect">
            <a:avLst/>
          </a:prstGeom>
        </p:spPr>
      </p:pic>
      <p:pic>
        <p:nvPicPr>
          <p:cNvPr id="18" name="Picture 17" descr="natural-gas.jpg"/>
          <p:cNvPicPr>
            <a:picLocks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Strokes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5499" r="9270" b="29330"/>
          <a:stretch/>
        </p:blipFill>
        <p:spPr>
          <a:xfrm>
            <a:off x="-17435" y="3429000"/>
            <a:ext cx="4572000" cy="3429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17435" y="3429000"/>
            <a:ext cx="4572000" cy="34290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4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36491" y="3860023"/>
            <a:ext cx="103042" cy="1757563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 smtClean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5217" y="2810238"/>
            <a:ext cx="0" cy="1289957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anel_de_biogas-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/>
          <a:stretch/>
        </p:blipFill>
        <p:spPr>
          <a:xfrm>
            <a:off x="4209143" y="3429000"/>
            <a:ext cx="5125154" cy="3429000"/>
          </a:xfrm>
          <a:prstGeom prst="rect">
            <a:avLst/>
          </a:prstGeom>
        </p:spPr>
      </p:pic>
      <p:pic>
        <p:nvPicPr>
          <p:cNvPr id="8" name="Picture 7" descr="tumblr_n1cijemddT1ttdyato1_128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19" y="0"/>
            <a:ext cx="5034682" cy="3429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746219" y="2810238"/>
            <a:ext cx="0" cy="12899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4" b="98791" l="0" r="100000">
                        <a14:foregroundMark x1="64249" y1="26943" x2="64249" y2="26943"/>
                        <a14:foregroundMark x1="19344" y1="50777" x2="19344" y2="50777"/>
                        <a14:foregroundMark x1="33333" y1="74611" x2="33333" y2="74611"/>
                        <a14:foregroundMark x1="65285" y1="71330" x2="65285" y2="71330"/>
                        <a14:foregroundMark x1="69257" y1="57513" x2="69257" y2="57513"/>
                        <a14:foregroundMark x1="34024" y1="19171" x2="34024" y2="19171"/>
                        <a14:foregroundMark x1="38515" y1="29361" x2="38515" y2="29361"/>
                        <a14:foregroundMark x1="30052" y1="30743" x2="30052" y2="30743"/>
                        <a14:foregroundMark x1="48877" y1="42487" x2="48877" y2="42487"/>
                        <a14:foregroundMark x1="51468" y1="25907" x2="51468" y2="25907"/>
                        <a14:foregroundMark x1="51123" y1="74611" x2="51123" y2="74611"/>
                        <a14:foregroundMark x1="76339" y1="34715" x2="76339" y2="34715"/>
                        <a14:foregroundMark x1="79447" y1="46805" x2="79447" y2="46805"/>
                        <a14:foregroundMark x1="52159" y1="79793" x2="52159" y2="79793"/>
                        <a14:foregroundMark x1="40069" y1="80311" x2="40069" y2="80311"/>
                        <a14:foregroundMark x1="41796" y1="68221" x2="41796" y2="68221"/>
                        <a14:foregroundMark x1="25389" y1="48877" x2="25389" y2="48877"/>
                        <a14:foregroundMark x1="21589" y1="36960" x2="21589" y2="36960"/>
                        <a14:foregroundMark x1="53541" y1="20207" x2="53541" y2="20207"/>
                        <a14:foregroundMark x1="54922" y1="75993" x2="54922" y2="75993"/>
                        <a14:foregroundMark x1="45423" y1="73921" x2="45423" y2="73921"/>
                        <a14:foregroundMark x1="46459" y1="79793" x2="46459" y2="79793"/>
                        <a14:foregroundMark x1="66667" y1="75302" x2="66667" y2="75302"/>
                        <a14:foregroundMark x1="73748" y1="69603" x2="73748" y2="69603"/>
                        <a14:foregroundMark x1="79102" y1="59585" x2="79102" y2="59585"/>
                        <a14:foregroundMark x1="51123" y1="61485" x2="51123" y2="61485"/>
                        <a14:foregroundMark x1="34715" y1="68912" x2="34715" y2="68912"/>
                        <a14:foregroundMark x1="43523" y1="55440" x2="43523" y2="55440"/>
                        <a14:foregroundMark x1="56304" y1="57858" x2="56304" y2="57858"/>
                        <a14:foregroundMark x1="56304" y1="61485" x2="56304" y2="61485"/>
                        <a14:foregroundMark x1="44560" y1="60276" x2="44560" y2="60276"/>
                        <a14:foregroundMark x1="35406" y1="62522" x2="35406" y2="62522"/>
                        <a14:foregroundMark x1="62349" y1="42142" x2="62349" y2="42142"/>
                        <a14:foregroundMark x1="56822" y1="42142" x2="56822" y2="42142"/>
                        <a14:foregroundMark x1="39033" y1="43178" x2="39033" y2="43178"/>
                        <a14:foregroundMark x1="45423" y1="21934" x2="45423" y2="21934"/>
                        <a14:foregroundMark x1="63903" y1="23316" x2="63903" y2="23316"/>
                        <a14:foregroundMark x1="72021" y1="29361" x2="72021" y2="29361"/>
                        <a14:foregroundMark x1="79793" y1="41105" x2="79793" y2="41105"/>
                        <a14:foregroundMark x1="68048" y1="49741" x2="68048" y2="49741"/>
                        <a14:foregroundMark x1="62003" y1="50777" x2="62003" y2="50777"/>
                        <a14:foregroundMark x1="62003" y1="81002" x2="62003" y2="81002"/>
                        <a14:foregroundMark x1="56822" y1="79793" x2="56822" y2="79793"/>
                        <a14:foregroundMark x1="48877" y1="18307" x2="48877" y2="18307"/>
                        <a14:foregroundMark x1="48877" y1="21934" x2="48877" y2="21934"/>
                        <a14:foregroundMark x1="57513" y1="27979" x2="57513" y2="27979"/>
                        <a14:foregroundMark x1="60967" y1="29706" x2="60967" y2="29706"/>
                        <a14:foregroundMark x1="32470" y1="24007" x2="32470" y2="24007"/>
                        <a14:foregroundMark x1="35060" y1="29016" x2="35060" y2="29016"/>
                        <a14:foregroundMark x1="36097" y1="48532" x2="36097" y2="48532"/>
                        <a14:foregroundMark x1="68048" y1="37651" x2="68048" y2="37651"/>
                        <a14:foregroundMark x1="60276" y1="55786" x2="60276" y2="55786"/>
                        <a14:foregroundMark x1="47496" y1="55440" x2="47496" y2="55440"/>
                        <a14:foregroundMark x1="53195" y1="69948" x2="53195" y2="69948"/>
                        <a14:foregroundMark x1="62867" y1="69257" x2="62867" y2="69257"/>
                        <a14:foregroundMark x1="59585" y1="63212" x2="59585" y2="63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2996" y="63500"/>
            <a:ext cx="1369829" cy="1369829"/>
          </a:xfrm>
          <a:prstGeom prst="rect">
            <a:avLst/>
          </a:prstGeom>
        </p:spPr>
      </p:pic>
      <p:pic>
        <p:nvPicPr>
          <p:cNvPr id="20" name="Picture 19" descr="Logo_SM.jp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9" b="90574" l="2049" r="979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85"/>
          <a:stretch/>
        </p:blipFill>
        <p:spPr>
          <a:xfrm>
            <a:off x="4622996" y="5514252"/>
            <a:ext cx="1369829" cy="1259082"/>
          </a:xfrm>
          <a:prstGeom prst="rect">
            <a:avLst/>
          </a:prstGeom>
        </p:spPr>
      </p:pic>
      <p:pic>
        <p:nvPicPr>
          <p:cNvPr id="19" name="Picture 18" descr="18640315483_1a2a4fc7ff_b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0"/>
          <a:stretch/>
        </p:blipFill>
        <p:spPr>
          <a:xfrm>
            <a:off x="-20636" y="-1"/>
            <a:ext cx="4575201" cy="3637285"/>
          </a:xfrm>
          <a:prstGeom prst="rect">
            <a:avLst/>
          </a:prstGeom>
        </p:spPr>
      </p:pic>
      <p:pic>
        <p:nvPicPr>
          <p:cNvPr id="18" name="Picture 17" descr="natural-gas.jpg"/>
          <p:cNvPicPr>
            <a:picLocks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Strokes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5499" r="9270" b="29330"/>
          <a:stretch/>
        </p:blipFill>
        <p:spPr>
          <a:xfrm>
            <a:off x="-17435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6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99362" y="155762"/>
            <a:ext cx="7145277" cy="3383424"/>
            <a:chOff x="960354" y="155762"/>
            <a:chExt cx="7145277" cy="3383424"/>
          </a:xfrm>
        </p:grpSpPr>
        <p:grpSp>
          <p:nvGrpSpPr>
            <p:cNvPr id="13" name="Group 12"/>
            <p:cNvGrpSpPr/>
            <p:nvPr/>
          </p:nvGrpSpPr>
          <p:grpSpPr>
            <a:xfrm>
              <a:off x="960354" y="155762"/>
              <a:ext cx="2789491" cy="3347479"/>
              <a:chOff x="960354" y="191707"/>
              <a:chExt cx="2789491" cy="3347479"/>
            </a:xfrm>
          </p:grpSpPr>
          <p:pic>
            <p:nvPicPr>
              <p:cNvPr id="4" name="Picture 3" descr="Tom McDonald headshot (1)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0" r="7538" b="13867"/>
              <a:stretch/>
            </p:blipFill>
            <p:spPr>
              <a:xfrm>
                <a:off x="960354" y="191707"/>
                <a:ext cx="2789491" cy="273962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960354" y="2931327"/>
                <a:ext cx="2789491" cy="607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Dr. Tom McDonald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CEO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316140" y="155762"/>
              <a:ext cx="2789491" cy="3383424"/>
              <a:chOff x="5316140" y="155762"/>
              <a:chExt cx="2789491" cy="3383424"/>
            </a:xfrm>
          </p:grpSpPr>
          <p:pic>
            <p:nvPicPr>
              <p:cNvPr id="3" name="Picture 2" descr="Zoey Herm headshot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00" r="16017" b="16761"/>
              <a:stretch/>
            </p:blipFill>
            <p:spPr>
              <a:xfrm>
                <a:off x="5319981" y="155762"/>
                <a:ext cx="2781808" cy="277556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316140" y="2931327"/>
                <a:ext cx="2789491" cy="607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Dr. </a:t>
                </a:r>
                <a:r>
                  <a:rPr lang="en-US" sz="1700" dirty="0" err="1" smtClean="0">
                    <a:latin typeface="Helvetica Neue"/>
                    <a:cs typeface="Helvetica Neue"/>
                  </a:rPr>
                  <a:t>Zoey</a:t>
                </a:r>
                <a:r>
                  <a:rPr lang="en-US" sz="1700" dirty="0" smtClean="0">
                    <a:latin typeface="Helvetica Neue"/>
                    <a:cs typeface="Helvetica Neue"/>
                  </a:rPr>
                  <a:t> Herm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Senior </a:t>
                </a:r>
                <a:r>
                  <a:rPr lang="en-US" sz="1700" dirty="0" smtClean="0">
                    <a:latin typeface="Helvetica Neue"/>
                    <a:cs typeface="Helvetica Neue"/>
                  </a:rPr>
                  <a:t>Scientist</a:t>
                </a:r>
                <a:endParaRPr lang="en-US" sz="1700" dirty="0" smtClean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720573" y="3750254"/>
            <a:ext cx="7702855" cy="2987926"/>
            <a:chOff x="621663" y="3750254"/>
            <a:chExt cx="7702855" cy="2987926"/>
          </a:xfrm>
        </p:grpSpPr>
        <p:grpSp>
          <p:nvGrpSpPr>
            <p:cNvPr id="14" name="Group 13"/>
            <p:cNvGrpSpPr/>
            <p:nvPr/>
          </p:nvGrpSpPr>
          <p:grpSpPr>
            <a:xfrm>
              <a:off x="621663" y="3750254"/>
              <a:ext cx="2000931" cy="2979509"/>
              <a:chOff x="621663" y="3750254"/>
              <a:chExt cx="2000931" cy="2979509"/>
            </a:xfrm>
          </p:grpSpPr>
          <p:pic>
            <p:nvPicPr>
              <p:cNvPr id="6" name="Picture 5" descr="Jeff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63" y="3750254"/>
                <a:ext cx="2000931" cy="23716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21663" y="6121904"/>
                <a:ext cx="2000931" cy="607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Prof. Jeff Long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Co-founder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455670" y="3750254"/>
              <a:ext cx="2000931" cy="2979509"/>
              <a:chOff x="3468660" y="3750254"/>
              <a:chExt cx="2000931" cy="2979509"/>
            </a:xfrm>
          </p:grpSpPr>
          <p:pic>
            <p:nvPicPr>
              <p:cNvPr id="5" name="Picture 4" descr="Steven copy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3962" y="3750254"/>
                <a:ext cx="1990326" cy="237165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68660" y="6121904"/>
                <a:ext cx="2000931" cy="607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Dr. Steven Kaye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Co-founder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289678" y="3750254"/>
              <a:ext cx="2034840" cy="2987926"/>
              <a:chOff x="6289678" y="3750254"/>
              <a:chExt cx="2034840" cy="2987926"/>
            </a:xfrm>
          </p:grpSpPr>
          <p:pic>
            <p:nvPicPr>
              <p:cNvPr id="7" name="Picture 6" descr="Biddle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80" r="7528"/>
              <a:stretch/>
            </p:blipFill>
            <p:spPr>
              <a:xfrm>
                <a:off x="6289678" y="3750254"/>
                <a:ext cx="2034840" cy="237165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306633" y="6130321"/>
                <a:ext cx="2000931" cy="607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Dr. Mike Biddle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en-US" sz="1700" dirty="0" smtClean="0">
                    <a:latin typeface="Helvetica Neue"/>
                    <a:cs typeface="Helvetica Neue"/>
                  </a:rPr>
                  <a:t>Director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1632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9071" y="1"/>
            <a:ext cx="3998029" cy="3670482"/>
            <a:chOff x="-9071" y="0"/>
            <a:chExt cx="3744878" cy="3438071"/>
          </a:xfrm>
        </p:grpSpPr>
        <p:pic>
          <p:nvPicPr>
            <p:cNvPr id="4" name="Picture 3" descr="Tom McDonald headshot (1)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7538" b="13867"/>
            <a:stretch/>
          </p:blipFill>
          <p:spPr>
            <a:xfrm>
              <a:off x="0" y="0"/>
              <a:ext cx="1886865" cy="1853131"/>
            </a:xfrm>
            <a:prstGeom prst="rect">
              <a:avLst/>
            </a:prstGeom>
          </p:spPr>
        </p:pic>
        <p:pic>
          <p:nvPicPr>
            <p:cNvPr id="3" name="Picture 2" descr="Zoey Herm headshot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00" r="16017" b="16761"/>
            <a:stretch/>
          </p:blipFill>
          <p:spPr>
            <a:xfrm>
              <a:off x="1877794" y="0"/>
              <a:ext cx="1857299" cy="1853131"/>
            </a:xfrm>
            <a:prstGeom prst="rect">
              <a:avLst/>
            </a:prstGeom>
          </p:spPr>
        </p:pic>
        <p:pic>
          <p:nvPicPr>
            <p:cNvPr id="6" name="Picture 5" descr="Jeff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71" y="1844060"/>
              <a:ext cx="1344846" cy="1594011"/>
            </a:xfrm>
            <a:prstGeom prst="rect">
              <a:avLst/>
            </a:prstGeom>
          </p:spPr>
        </p:pic>
        <p:pic>
          <p:nvPicPr>
            <p:cNvPr id="5" name="Picture 4" descr="Steven cop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707" y="1844060"/>
              <a:ext cx="1337719" cy="1594011"/>
            </a:xfrm>
            <a:prstGeom prst="rect">
              <a:avLst/>
            </a:prstGeom>
          </p:spPr>
        </p:pic>
        <p:pic>
          <p:nvPicPr>
            <p:cNvPr id="7" name="Picture 6" descr="Biddle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0" r="7528"/>
            <a:stretch/>
          </p:blipFill>
          <p:spPr>
            <a:xfrm>
              <a:off x="2368170" y="1844060"/>
              <a:ext cx="1367637" cy="1594011"/>
            </a:xfrm>
            <a:prstGeom prst="rect">
              <a:avLst/>
            </a:prstGeom>
          </p:spPr>
        </p:pic>
      </p:grpSp>
      <p:pic>
        <p:nvPicPr>
          <p:cNvPr id="33" name="Picture 32" descr="2939857987409702179?account_id=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01" y="0"/>
            <a:ext cx="3590135" cy="32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1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9071" y="1"/>
            <a:ext cx="3998029" cy="3670482"/>
            <a:chOff x="-9071" y="0"/>
            <a:chExt cx="3744878" cy="3438071"/>
          </a:xfrm>
        </p:grpSpPr>
        <p:pic>
          <p:nvPicPr>
            <p:cNvPr id="4" name="Picture 3" descr="Tom McDonald headshot (1)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7538" b="13867"/>
            <a:stretch/>
          </p:blipFill>
          <p:spPr>
            <a:xfrm>
              <a:off x="0" y="0"/>
              <a:ext cx="1886865" cy="1853131"/>
            </a:xfrm>
            <a:prstGeom prst="rect">
              <a:avLst/>
            </a:prstGeom>
          </p:spPr>
        </p:pic>
        <p:pic>
          <p:nvPicPr>
            <p:cNvPr id="3" name="Picture 2" descr="Zoey Herm headshot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00" r="16017" b="16761"/>
            <a:stretch/>
          </p:blipFill>
          <p:spPr>
            <a:xfrm>
              <a:off x="1877794" y="0"/>
              <a:ext cx="1857299" cy="1853131"/>
            </a:xfrm>
            <a:prstGeom prst="rect">
              <a:avLst/>
            </a:prstGeom>
          </p:spPr>
        </p:pic>
        <p:pic>
          <p:nvPicPr>
            <p:cNvPr id="6" name="Picture 5" descr="Jeff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71" y="1844060"/>
              <a:ext cx="1344846" cy="1594011"/>
            </a:xfrm>
            <a:prstGeom prst="rect">
              <a:avLst/>
            </a:prstGeom>
          </p:spPr>
        </p:pic>
        <p:pic>
          <p:nvPicPr>
            <p:cNvPr id="5" name="Picture 4" descr="Steven cop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707" y="1844060"/>
              <a:ext cx="1337719" cy="1594011"/>
            </a:xfrm>
            <a:prstGeom prst="rect">
              <a:avLst/>
            </a:prstGeom>
          </p:spPr>
        </p:pic>
        <p:pic>
          <p:nvPicPr>
            <p:cNvPr id="7" name="Picture 6" descr="Biddle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0" r="7528"/>
            <a:stretch/>
          </p:blipFill>
          <p:spPr>
            <a:xfrm>
              <a:off x="2368170" y="1844060"/>
              <a:ext cx="1367637" cy="1594011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03848" y="4087941"/>
            <a:ext cx="3772191" cy="2452551"/>
            <a:chOff x="91483" y="4087941"/>
            <a:chExt cx="3772191" cy="2452551"/>
          </a:xfrm>
        </p:grpSpPr>
        <p:pic>
          <p:nvPicPr>
            <p:cNvPr id="23" name="Picture 22" descr="evok_logo_hi_res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02" y="4087941"/>
              <a:ext cx="3044952" cy="822960"/>
            </a:xfrm>
            <a:prstGeom prst="rect">
              <a:avLst/>
            </a:prstGeom>
          </p:spPr>
        </p:pic>
        <p:pic>
          <p:nvPicPr>
            <p:cNvPr id="24" name="Picture 23" descr="AAEAAQAAAAAAAAgtAAAAJDVhNjE3MTFhLTBjY2EtNGMxZC1hODY5LThhZGI0OGU0ZmMxZA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83" y="5267524"/>
              <a:ext cx="3772191" cy="1272968"/>
            </a:xfrm>
            <a:prstGeom prst="rect">
              <a:avLst/>
            </a:prstGeom>
          </p:spPr>
        </p:pic>
      </p:grpSp>
      <p:pic>
        <p:nvPicPr>
          <p:cNvPr id="33" name="Picture 32" descr="2939857987409702179?account_id=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01" y="0"/>
            <a:ext cx="3590135" cy="32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9071" y="1"/>
            <a:ext cx="3998029" cy="3670482"/>
            <a:chOff x="-9071" y="0"/>
            <a:chExt cx="3744878" cy="3438071"/>
          </a:xfrm>
        </p:grpSpPr>
        <p:pic>
          <p:nvPicPr>
            <p:cNvPr id="4" name="Picture 3" descr="Tom McDonald headshot (1)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" r="7538" b="13867"/>
            <a:stretch/>
          </p:blipFill>
          <p:spPr>
            <a:xfrm>
              <a:off x="0" y="0"/>
              <a:ext cx="1886865" cy="1853131"/>
            </a:xfrm>
            <a:prstGeom prst="rect">
              <a:avLst/>
            </a:prstGeom>
          </p:spPr>
        </p:pic>
        <p:pic>
          <p:nvPicPr>
            <p:cNvPr id="3" name="Picture 2" descr="Zoey Herm headshot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00" r="16017" b="16761"/>
            <a:stretch/>
          </p:blipFill>
          <p:spPr>
            <a:xfrm>
              <a:off x="1877794" y="0"/>
              <a:ext cx="1857299" cy="1853131"/>
            </a:xfrm>
            <a:prstGeom prst="rect">
              <a:avLst/>
            </a:prstGeom>
          </p:spPr>
        </p:pic>
        <p:pic>
          <p:nvPicPr>
            <p:cNvPr id="6" name="Picture 5" descr="Jeff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71" y="1844060"/>
              <a:ext cx="1344846" cy="1594011"/>
            </a:xfrm>
            <a:prstGeom prst="rect">
              <a:avLst/>
            </a:prstGeom>
          </p:spPr>
        </p:pic>
        <p:pic>
          <p:nvPicPr>
            <p:cNvPr id="5" name="Picture 4" descr="Steven cop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707" y="1844060"/>
              <a:ext cx="1337719" cy="1594011"/>
            </a:xfrm>
            <a:prstGeom prst="rect">
              <a:avLst/>
            </a:prstGeom>
          </p:spPr>
        </p:pic>
        <p:pic>
          <p:nvPicPr>
            <p:cNvPr id="7" name="Picture 6" descr="Biddle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0" r="7528"/>
            <a:stretch/>
          </p:blipFill>
          <p:spPr>
            <a:xfrm>
              <a:off x="2368170" y="1844060"/>
              <a:ext cx="1367637" cy="1594011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03848" y="4087941"/>
            <a:ext cx="3772191" cy="2452551"/>
            <a:chOff x="91483" y="4087941"/>
            <a:chExt cx="3772191" cy="2452551"/>
          </a:xfrm>
        </p:grpSpPr>
        <p:pic>
          <p:nvPicPr>
            <p:cNvPr id="23" name="Picture 22" descr="evok_logo_hi_res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02" y="4087941"/>
              <a:ext cx="3044952" cy="822960"/>
            </a:xfrm>
            <a:prstGeom prst="rect">
              <a:avLst/>
            </a:prstGeom>
          </p:spPr>
        </p:pic>
        <p:pic>
          <p:nvPicPr>
            <p:cNvPr id="24" name="Picture 23" descr="AAEAAQAAAAAAAAgtAAAAJDVhNjE3MTFhLTBjY2EtNGMxZC1hODY5LThhZGI0OGU0ZmMxZA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83" y="5267524"/>
              <a:ext cx="3772191" cy="1272968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025575" y="3652340"/>
            <a:ext cx="3909786" cy="3067084"/>
            <a:chOff x="154211" y="3525824"/>
            <a:chExt cx="3909786" cy="3067084"/>
          </a:xfrm>
        </p:grpSpPr>
        <p:sp>
          <p:nvSpPr>
            <p:cNvPr id="29" name="TextBox 28"/>
            <p:cNvSpPr txBox="1"/>
            <p:nvPr/>
          </p:nvSpPr>
          <p:spPr>
            <a:xfrm>
              <a:off x="154211" y="4474892"/>
              <a:ext cx="3909786" cy="2118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3200" b="1" dirty="0" smtClean="0">
                  <a:solidFill>
                    <a:srgbClr val="003E4D"/>
                  </a:solidFill>
                  <a:latin typeface="Helvetica"/>
                  <a:cs typeface="Helvetica"/>
                </a:rPr>
                <a:t>&amp;</a:t>
              </a:r>
            </a:p>
            <a:p>
              <a:pPr marL="342900" indent="-342900">
                <a:lnSpc>
                  <a:spcPct val="110000"/>
                </a:lnSpc>
                <a:buFont typeface="Arial"/>
                <a:buChar char="•"/>
              </a:pPr>
              <a:r>
                <a:rPr lang="en-US" sz="2200" b="1" dirty="0" smtClean="0">
                  <a:solidFill>
                    <a:srgbClr val="003E4D"/>
                  </a:solidFill>
                  <a:latin typeface="Helvetica"/>
                  <a:cs typeface="Helvetica"/>
                </a:rPr>
                <a:t>Development partners</a:t>
              </a:r>
            </a:p>
            <a:p>
              <a:pPr marL="342900" indent="-342900">
                <a:lnSpc>
                  <a:spcPct val="110000"/>
                </a:lnSpc>
                <a:buFont typeface="Arial"/>
                <a:buChar char="•"/>
              </a:pPr>
              <a:r>
                <a:rPr lang="en-US" sz="2200" b="1" dirty="0" smtClean="0">
                  <a:solidFill>
                    <a:srgbClr val="003E4D"/>
                  </a:solidFill>
                  <a:latin typeface="Helvetica"/>
                  <a:cs typeface="Helvetica"/>
                </a:rPr>
                <a:t>Advisors</a:t>
              </a:r>
            </a:p>
            <a:p>
              <a:pPr marL="342900" indent="-342900">
                <a:lnSpc>
                  <a:spcPct val="110000"/>
                </a:lnSpc>
                <a:buFont typeface="Arial"/>
                <a:buChar char="•"/>
              </a:pPr>
              <a:r>
                <a:rPr lang="en-US" sz="2200" b="1" dirty="0" smtClean="0">
                  <a:solidFill>
                    <a:srgbClr val="003E4D"/>
                  </a:solidFill>
                  <a:latin typeface="Helvetica"/>
                  <a:cs typeface="Helvetica"/>
                </a:rPr>
                <a:t>Future investors</a:t>
              </a:r>
            </a:p>
            <a:p>
              <a:pPr marL="342900" indent="-342900">
                <a:lnSpc>
                  <a:spcPct val="110000"/>
                </a:lnSpc>
                <a:buFont typeface="Arial"/>
                <a:buChar char="•"/>
              </a:pPr>
              <a:r>
                <a:rPr lang="en-US" sz="2200" b="1" dirty="0" smtClean="0">
                  <a:solidFill>
                    <a:srgbClr val="003E4D"/>
                  </a:solidFill>
                  <a:latin typeface="Helvetica"/>
                  <a:cs typeface="Helvetica"/>
                </a:rPr>
                <a:t>Chemists &amp; engineers</a:t>
              </a:r>
              <a:endParaRPr lang="en-US" sz="2200" b="1" dirty="0">
                <a:solidFill>
                  <a:srgbClr val="003E4D"/>
                </a:solidFill>
                <a:latin typeface="Helvetica"/>
                <a:cs typeface="Helvetica"/>
              </a:endParaRPr>
            </a:p>
          </p:txBody>
        </p:sp>
        <p:pic>
          <p:nvPicPr>
            <p:cNvPr id="31" name="Picture 30" descr="Mosaic_logo_-full-colour_positiv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1" y="3525824"/>
              <a:ext cx="3909786" cy="1057662"/>
            </a:xfrm>
            <a:prstGeom prst="rect">
              <a:avLst/>
            </a:prstGeom>
          </p:spPr>
        </p:pic>
      </p:grpSp>
      <p:pic>
        <p:nvPicPr>
          <p:cNvPr id="33" name="Picture 32" descr="2939857987409702179?account_id=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01" y="0"/>
            <a:ext cx="3590135" cy="32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7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72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2"/>
          <a:stretch/>
        </p:blipFill>
        <p:spPr>
          <a:xfrm>
            <a:off x="5729020" y="1143000"/>
            <a:ext cx="455797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72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430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72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/>
          <a:stretch/>
        </p:blipFill>
        <p:spPr>
          <a:xfrm>
            <a:off x="3472211" y="1143000"/>
            <a:ext cx="681478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9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72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1143000"/>
            <a:ext cx="73152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6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72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430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1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72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43000"/>
            <a:ext cx="73152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6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640315483_1a2a4fc7ff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" y="6563847"/>
            <a:ext cx="3128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  <a:latin typeface="Karla"/>
                <a:cs typeface="Karla"/>
              </a:rPr>
              <a:t>© Vincent Ting</a:t>
            </a:r>
            <a:endParaRPr lang="en-US" sz="1200" dirty="0">
              <a:solidFill>
                <a:schemeClr val="bg1"/>
              </a:solidFill>
              <a:latin typeface="Karla"/>
              <a:cs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38315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640315483_1a2a4fc7ff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" y="157716"/>
            <a:ext cx="91440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3200" b="1" dirty="0" smtClean="0">
                <a:solidFill>
                  <a:schemeClr val="bg1"/>
                </a:solidFill>
                <a:latin typeface="Karla"/>
                <a:cs typeface="Karla"/>
              </a:rPr>
              <a:t>80,000,000,000 pounds of CO</a:t>
            </a:r>
            <a:r>
              <a:rPr lang="is-IS" sz="3200" b="1" baseline="-25000" dirty="0" smtClean="0">
                <a:solidFill>
                  <a:schemeClr val="bg1"/>
                </a:solidFill>
                <a:latin typeface="Karla"/>
                <a:cs typeface="Karla"/>
              </a:rPr>
              <a:t>2</a:t>
            </a:r>
            <a:r>
              <a:rPr lang="is-IS" sz="3200" b="1" dirty="0" smtClean="0">
                <a:solidFill>
                  <a:schemeClr val="bg1"/>
                </a:solidFill>
                <a:latin typeface="Karla"/>
                <a:cs typeface="Karla"/>
              </a:rPr>
              <a:t> every year!</a:t>
            </a:r>
            <a:endParaRPr lang="en-US" sz="3200" b="1" dirty="0">
              <a:solidFill>
                <a:schemeClr val="bg1"/>
              </a:solidFill>
              <a:latin typeface="Karla"/>
              <a:cs typeface="Karl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" y="6563847"/>
            <a:ext cx="3128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  <a:latin typeface="Karla"/>
                <a:cs typeface="Karla"/>
              </a:rPr>
              <a:t>© Vincent Ting</a:t>
            </a:r>
            <a:endParaRPr lang="en-US" sz="1200" dirty="0">
              <a:solidFill>
                <a:schemeClr val="bg1"/>
              </a:solidFill>
              <a:latin typeface="Karla"/>
              <a:cs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89954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69</Words>
  <Application>Microsoft Macintosh PowerPoint</Application>
  <PresentationFormat>On-screen Show (4:3)</PresentationFormat>
  <Paragraphs>33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California,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McDonald</dc:creator>
  <cp:lastModifiedBy>Thomas McDonald</cp:lastModifiedBy>
  <cp:revision>69</cp:revision>
  <cp:lastPrinted>2016-09-28T20:24:52Z</cp:lastPrinted>
  <dcterms:created xsi:type="dcterms:W3CDTF">2016-09-16T18:34:37Z</dcterms:created>
  <dcterms:modified xsi:type="dcterms:W3CDTF">2016-09-28T20:54:47Z</dcterms:modified>
</cp:coreProperties>
</file>